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08" r:id="rId2"/>
    <p:sldId id="387" r:id="rId3"/>
    <p:sldId id="390" r:id="rId4"/>
    <p:sldId id="389" r:id="rId5"/>
    <p:sldId id="396" r:id="rId6"/>
    <p:sldId id="386" r:id="rId7"/>
    <p:sldId id="263" r:id="rId8"/>
    <p:sldId id="395" r:id="rId9"/>
    <p:sldId id="391" r:id="rId10"/>
    <p:sldId id="392" r:id="rId11"/>
    <p:sldId id="393" r:id="rId12"/>
    <p:sldId id="394" r:id="rId13"/>
    <p:sldId id="307" r:id="rId14"/>
    <p:sldId id="346" r:id="rId15"/>
    <p:sldId id="407" r:id="rId16"/>
    <p:sldId id="310" r:id="rId17"/>
    <p:sldId id="345" r:id="rId18"/>
    <p:sldId id="39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18E24-C6B0-4B16-A939-60FC3DA182D6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92B54-B51A-4BC2-8D1B-CE9A1ACA0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AB645-3EA7-46EF-A449-FE3E702E8083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ru-RU" sz="8600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>
              <a:buNone/>
            </a:pPr>
            <a:r>
              <a:rPr lang="ru-RU" sz="8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500" b="1" dirty="0" smtClean="0">
                <a:latin typeface="Times New Roman" pitchFamily="18" charset="0"/>
                <a:cs typeface="Times New Roman" pitchFamily="18" charset="0"/>
              </a:rPr>
              <a:t>Не в деньгах счастье?..</a:t>
            </a:r>
          </a:p>
          <a:p>
            <a:pPr algn="ctr">
              <a:buNone/>
            </a:pPr>
            <a:endParaRPr lang="ru-RU" dirty="0" smtClean="0"/>
          </a:p>
          <a:p>
            <a:pPr algn="r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Тьютор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r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Иванюк Елена Владимировна,</a:t>
            </a:r>
          </a:p>
          <a:p>
            <a:pPr algn="r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</a:p>
          <a:p>
            <a:pPr algn="r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МАОУ лицей 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ru-RU" sz="4500" smtClean="0">
                <a:latin typeface="Times New Roman" pitchFamily="18" charset="0"/>
                <a:cs typeface="Times New Roman" pitchFamily="18" charset="0"/>
              </a:rPr>
              <a:t>города Тюмени; </a:t>
            </a: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доцент кафедры психологии</a:t>
            </a:r>
          </a:p>
          <a:p>
            <a:pPr algn="r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и педагогики детства</a:t>
            </a:r>
          </a:p>
          <a:p>
            <a:pPr algn="r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ФГАОУ ВО «</a:t>
            </a:r>
            <a:r>
              <a:rPr lang="ru-RU" sz="4500" dirty="0" err="1" smtClean="0">
                <a:latin typeface="Times New Roman" pitchFamily="18" charset="0"/>
                <a:cs typeface="Times New Roman" pitchFamily="18" charset="0"/>
              </a:rPr>
              <a:t>ТюмГУ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84"/>
            <a:ext cx="9186898" cy="5143536"/>
          </a:xfrm>
        </p:spPr>
        <p:txBody>
          <a:bodyPr>
            <a:normAutofit fontScale="90000"/>
          </a:bodyPr>
          <a:lstStyle/>
          <a:p>
            <a:pPr algn="l"/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2. Ваши деньги лежат на депозите со ставкой 1% годовых, а ежегодная инфляция составляет 2%. Через год, </a:t>
            </a:r>
            <a:r>
              <a:rPr lang="ru-RU" sz="4900" b="1" dirty="0" err="1" smtClean="0">
                <a:latin typeface="Times New Roman" pitchFamily="18" charset="0"/>
                <a:cs typeface="Times New Roman" pitchFamily="18" charset="0"/>
              </a:rPr>
              <a:t>cняв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 деньги со счёта, Вы сможете купить: </a:t>
            </a:r>
            <a:br>
              <a:rPr lang="ru-RU" sz="4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) больше, </a:t>
            </a:r>
            <a:br>
              <a:rPr lang="ru-RU" sz="4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) столько же, </a:t>
            </a:r>
            <a:br>
              <a:rPr lang="ru-RU" sz="4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) меньше, чем могли бы купить на эти деньги сегодня.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686800" cy="5572164"/>
          </a:xfrm>
        </p:spPr>
        <p:txBody>
          <a:bodyPr>
            <a:normAutofit fontScale="90000"/>
          </a:bodyPr>
          <a:lstStyle/>
          <a:p>
            <a:pPr algn="l"/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3. Покупка акций одной компании обычно обеспечивает более надёжный (менее рискованный) доход в сравнении с покупкой паёв </a:t>
            </a:r>
            <a:r>
              <a:rPr lang="ru-RU" sz="4900" b="1" dirty="0" err="1" smtClean="0">
                <a:latin typeface="Times New Roman" pitchFamily="18" charset="0"/>
                <a:cs typeface="Times New Roman" pitchFamily="18" charset="0"/>
              </a:rPr>
              <a:t>ПИФа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4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Это утверждение:</a:t>
            </a:r>
            <a:br>
              <a:rPr lang="ru-RU" sz="4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) истинно, </a:t>
            </a:r>
            <a:r>
              <a:rPr lang="ru-RU" sz="4900" b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) ложно.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869006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Правильные ответы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1a, 2c, 3b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мирнова Т.В. «Дом в обычном переулке» экономическая сказка, 1 кл. 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887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Смирнова Т.В., Проснякова Т.Н., Мухина Е.А. «Дом в обычном переулке» 1 кл. Методика"/>
          <p:cNvPicPr/>
          <p:nvPr/>
        </p:nvPicPr>
        <p:blipFill>
          <a:blip r:embed="rId3" cstate="print"/>
          <a:srcRect l="2901" t="1860" r="5322" b="3721"/>
          <a:stretch>
            <a:fillRect/>
          </a:stretch>
        </p:blipFill>
        <p:spPr bwMode="auto">
          <a:xfrm>
            <a:off x="0" y="3429000"/>
            <a:ext cx="228601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Смирнова Т.В. «Белка и компания» Экономика 2 кл. Учебник"/>
          <p:cNvPicPr/>
          <p:nvPr/>
        </p:nvPicPr>
        <p:blipFill>
          <a:blip r:embed="rId4" cstate="print"/>
          <a:srcRect l="1831" r="4422" b="2075"/>
          <a:stretch>
            <a:fillRect/>
          </a:stretch>
        </p:blipFill>
        <p:spPr bwMode="auto">
          <a:xfrm>
            <a:off x="5764116" y="0"/>
            <a:ext cx="3379884" cy="447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Смирнова Т.В., Проснякова Т.Н. «Белка и компания» Методика."/>
          <p:cNvPicPr/>
          <p:nvPr/>
        </p:nvPicPr>
        <p:blipFill>
          <a:blip r:embed="rId5" cstate="print"/>
          <a:srcRect l="2625" r="4306" b="3256"/>
          <a:stretch>
            <a:fillRect/>
          </a:stretch>
        </p:blipFill>
        <p:spPr bwMode="auto">
          <a:xfrm>
            <a:off x="6952913" y="3431982"/>
            <a:ext cx="2191087" cy="342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 l="1447" t="2481" r="31435" b="40141"/>
          <a:stretch>
            <a:fillRect/>
          </a:stretch>
        </p:blipFill>
        <p:spPr bwMode="auto">
          <a:xfrm>
            <a:off x="2571736" y="4248035"/>
            <a:ext cx="4214842" cy="2609965"/>
          </a:xfrm>
          <a:prstGeom prst="rect">
            <a:avLst/>
          </a:prstGeom>
          <a:noFill/>
        </p:spPr>
      </p:pic>
      <p:pic>
        <p:nvPicPr>
          <p:cNvPr id="3074" name="Picture 2" descr="C:\Users\Елена\Pictures\2022-01-26_011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0"/>
            <a:ext cx="2943225" cy="4267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Елена\Pictures\2022-01-26_00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0"/>
            <a:ext cx="3098527" cy="4046535"/>
          </a:xfrm>
          <a:prstGeom prst="rect">
            <a:avLst/>
          </a:prstGeom>
          <a:noFill/>
        </p:spPr>
      </p:pic>
      <p:pic>
        <p:nvPicPr>
          <p:cNvPr id="2052" name="Picture 4" descr="C:\Users\Елена\Pictures\2022-01-26_003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39728" cy="4525963"/>
          </a:xfrm>
          <a:prstGeom prst="rect">
            <a:avLst/>
          </a:prstGeom>
          <a:noFill/>
        </p:spPr>
      </p:pic>
      <p:pic>
        <p:nvPicPr>
          <p:cNvPr id="2053" name="Picture 5" descr="C:\Users\Елена\Pictures\2022-01-26_004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0"/>
            <a:ext cx="3000364" cy="4231553"/>
          </a:xfrm>
          <a:prstGeom prst="rect">
            <a:avLst/>
          </a:prstGeom>
          <a:noFill/>
        </p:spPr>
      </p:pic>
      <p:pic>
        <p:nvPicPr>
          <p:cNvPr id="2054" name="Picture 6" descr="C:\Users\Елена\Pictures\2022-01-26_006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158676"/>
            <a:ext cx="2639995" cy="3699324"/>
          </a:xfrm>
          <a:prstGeom prst="rect">
            <a:avLst/>
          </a:prstGeom>
          <a:noFill/>
        </p:spPr>
      </p:pic>
      <p:pic>
        <p:nvPicPr>
          <p:cNvPr id="2056" name="Picture 8" descr="C:\Users\Елена\Pictures\2022-01-26_008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357562"/>
            <a:ext cx="2822934" cy="3500438"/>
          </a:xfrm>
          <a:prstGeom prst="rect">
            <a:avLst/>
          </a:prstGeom>
          <a:noFill/>
        </p:spPr>
      </p:pic>
      <p:pic>
        <p:nvPicPr>
          <p:cNvPr id="2057" name="Picture 9" descr="C:\Users\Елена\Pictures\2022-01-26_009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357562"/>
            <a:ext cx="2780617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329124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0"/>
            <a:ext cx="49868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мирнова Т.В. Экономический сказочный словарь"/>
          <p:cNvPicPr>
            <a:picLocks noGrp="1"/>
          </p:cNvPicPr>
          <p:nvPr>
            <p:ph idx="1"/>
          </p:nvPr>
        </p:nvPicPr>
        <p:blipFill>
          <a:blip r:embed="rId2" cstate="print"/>
          <a:srcRect l="2393" t="1628" r="3652" b="3488"/>
          <a:stretch>
            <a:fillRect/>
          </a:stretch>
        </p:blipFill>
        <p:spPr bwMode="auto">
          <a:xfrm>
            <a:off x="0" y="785794"/>
            <a:ext cx="357186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tranamasterov.ru/files/imagecache/normal/book_open/PICT4741_0.jpg?m=1261261896"/>
          <p:cNvPicPr/>
          <p:nvPr/>
        </p:nvPicPr>
        <p:blipFill>
          <a:blip r:embed="rId3" cstate="print"/>
          <a:srcRect l="4325" t="3311" r="4734" b="5600"/>
          <a:stretch>
            <a:fillRect/>
          </a:stretch>
        </p:blipFill>
        <p:spPr bwMode="auto">
          <a:xfrm>
            <a:off x="4143372" y="285728"/>
            <a:ext cx="478634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tranamasterov.ru/files/imagecache/normal/book_open/PICT4743_0.jpg?m=1261261894"/>
          <p:cNvPicPr/>
          <p:nvPr/>
        </p:nvPicPr>
        <p:blipFill>
          <a:blip r:embed="rId4" cstate="print"/>
          <a:srcRect l="5273" t="2932" r="3310" b="6515"/>
          <a:stretch>
            <a:fillRect/>
          </a:stretch>
        </p:blipFill>
        <p:spPr bwMode="auto">
          <a:xfrm>
            <a:off x="3786182" y="3643314"/>
            <a:ext cx="4214842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Елена\Pictures\2022-01-26_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643439" cy="6858000"/>
          </a:xfrm>
          <a:prstGeom prst="rect">
            <a:avLst/>
          </a:prstGeom>
          <a:noFill/>
        </p:spPr>
      </p:pic>
      <p:pic>
        <p:nvPicPr>
          <p:cNvPr id="1027" name="Picture 3" descr="C:\Users\Елена\Pictures\2022-01-26_00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723249"/>
          </a:xfrm>
          <a:prstGeom prst="rect">
            <a:avLst/>
          </a:prstGeom>
          <a:noFill/>
        </p:spPr>
      </p:pic>
      <p:pic>
        <p:nvPicPr>
          <p:cNvPr id="1028" name="Picture 4" descr="C:\Users\Елена\Pictures\2022-01-26_007 (2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1127" y="3293831"/>
            <a:ext cx="2292873" cy="3564169"/>
          </a:xfrm>
          <a:prstGeom prst="rect">
            <a:avLst/>
          </a:prstGeom>
          <a:noFill/>
        </p:spPr>
      </p:pic>
      <p:pic>
        <p:nvPicPr>
          <p:cNvPr id="1029" name="Picture 5" descr="C:\Users\Елена\Pictures\2022-01-26_010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286123"/>
            <a:ext cx="2624253" cy="3571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2965375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b="2294"/>
          <a:stretch>
            <a:fillRect/>
          </a:stretch>
        </p:blipFill>
        <p:spPr bwMode="auto">
          <a:xfrm>
            <a:off x="5606213" y="476672"/>
            <a:ext cx="353778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348880"/>
            <a:ext cx="3280885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alt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Новый год </a:t>
            </a:r>
            <a:br>
              <a:rPr lang="ru-RU" alt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принято принимать решения об изменениях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628800"/>
            <a:ext cx="4139952" cy="243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5580112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5649491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buNone/>
            </a:pPr>
            <a:endParaRPr lang="ru-RU" sz="4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  <a:p>
            <a:pPr>
              <a:buNone/>
            </a:pP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21600" b="1" i="1" dirty="0" smtClean="0">
                <a:latin typeface="Times New Roman" pitchFamily="18" charset="0"/>
                <a:cs typeface="Times New Roman" pitchFamily="18" charset="0"/>
              </a:rPr>
              <a:t>Не составлять планов – значит запланировать своё поражение.</a:t>
            </a:r>
          </a:p>
          <a:p>
            <a:pPr>
              <a:buNone/>
            </a:pPr>
            <a:endParaRPr lang="ru-RU" sz="4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11200" b="1" dirty="0" err="1" smtClean="0">
                <a:latin typeface="Times New Roman" pitchFamily="18" charset="0"/>
                <a:cs typeface="Times New Roman" pitchFamily="18" charset="0"/>
              </a:rPr>
              <a:t>Бенджамин</a:t>
            </a:r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 Франклин, </a:t>
            </a:r>
          </a:p>
          <a:p>
            <a:pPr algn="r">
              <a:buNone/>
            </a:pPr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1706-1790 </a:t>
            </a:r>
            <a:r>
              <a:rPr lang="ru-RU" sz="11200" b="1" dirty="0" err="1" smtClean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r">
              <a:buNone/>
            </a:pPr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политический деятель, </a:t>
            </a:r>
          </a:p>
          <a:p>
            <a:pPr algn="r">
              <a:buNone/>
            </a:pPr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дипломат, изобретатель, </a:t>
            </a:r>
          </a:p>
          <a:p>
            <a:pPr algn="r">
              <a:buNone/>
            </a:pPr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учёный, философ, писатель</a:t>
            </a:r>
          </a:p>
          <a:p>
            <a:endParaRPr lang="ru-RU" sz="6000" dirty="0" smtClean="0"/>
          </a:p>
          <a:p>
            <a:pPr>
              <a:buNone/>
            </a:pP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ъект 2"/>
          <p:cNvSpPr>
            <a:spLocks noGrp="1"/>
          </p:cNvSpPr>
          <p:nvPr>
            <p:ph idx="1"/>
          </p:nvPr>
        </p:nvSpPr>
        <p:spPr>
          <a:xfrm>
            <a:off x="5508625" y="332657"/>
            <a:ext cx="3635375" cy="603798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ru-RU" sz="2000" i="1" dirty="0" smtClean="0">
                <a:latin typeface="Times New Roman" pitchFamily="18" charset="0"/>
                <a:cs typeface="Times New Roman" pitchFamily="18" charset="0"/>
              </a:rPr>
              <a:t>Leighton Budd.</a:t>
            </a:r>
            <a:endParaRPr lang="ru-RU" alt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ru-RU" alt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i="1" dirty="0" smtClean="0">
                <a:latin typeface="Times New Roman" pitchFamily="18" charset="0"/>
                <a:cs typeface="Times New Roman" pitchFamily="18" charset="0"/>
              </a:rPr>
              <a:t>New Year resolutions - till they melt!</a:t>
            </a:r>
            <a:endParaRPr lang="ru-RU" alt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Новогодние намерения столетней давности – </a:t>
            </a:r>
          </a:p>
          <a:p>
            <a:pPr marL="0" indent="0">
              <a:buFontTx/>
              <a:buNone/>
            </a:pP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не завидовать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(или все-таки не ревновать?); </a:t>
            </a:r>
          </a:p>
          <a:p>
            <a:pPr marL="0" indent="0">
              <a:buFontTx/>
              <a:buNone/>
            </a:pP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не сердиться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0" indent="0">
              <a:buFontTx/>
              <a:buNone/>
            </a:pP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не флиртовать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(или, с учетом времени, все-таки не кокетничать?)... </a:t>
            </a:r>
          </a:p>
          <a:p>
            <a:pPr marL="0" indent="0">
              <a:buFontTx/>
              <a:buNone/>
            </a:pPr>
            <a:endParaRPr lang="ru-RU" alt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Пока они не растают))))</a:t>
            </a:r>
          </a:p>
        </p:txBody>
      </p:sp>
      <p:pic>
        <p:nvPicPr>
          <p:cNvPr id="6147" name="Picture 3" descr="C:\Users\User\Desktop\резолю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4450"/>
            <a:ext cx="5233987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Решения остаются мечтами, </a:t>
            </a:r>
            <a:endParaRPr lang="en-US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Tx/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если нет стратегии развития (изменений)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8820472" cy="1470025"/>
          </a:xfrm>
        </p:spPr>
        <p:txBody>
          <a:bodyPr>
            <a:noAutofit/>
          </a:bodyPr>
          <a:lstStyle/>
          <a:p>
            <a:r>
              <a:rPr lang="ru-RU" sz="6100" b="1" dirty="0" smtClean="0">
                <a:latin typeface="Times New Roman" pitchFamily="18" charset="0"/>
                <a:cs typeface="Times New Roman" pitchFamily="18" charset="0"/>
              </a:rPr>
              <a:t>В образовании </a:t>
            </a:r>
            <a:br>
              <a:rPr lang="ru-RU" sz="6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100" b="1" dirty="0" smtClean="0">
                <a:latin typeface="Times New Roman" pitchFamily="18" charset="0"/>
                <a:cs typeface="Times New Roman" pitchFamily="18" charset="0"/>
              </a:rPr>
              <a:t>педагоги живут </a:t>
            </a:r>
            <a:br>
              <a:rPr lang="ru-RU" sz="6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100" b="1" dirty="0" smtClean="0">
                <a:latin typeface="Times New Roman" pitchFamily="18" charset="0"/>
                <a:cs typeface="Times New Roman" pitchFamily="18" charset="0"/>
              </a:rPr>
              <a:t>в два раза дольше</a:t>
            </a:r>
            <a:endParaRPr lang="ru-RU" sz="6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rcRect l="1625" t="15069" r="2750" b="6358"/>
          <a:stretch>
            <a:fillRect/>
          </a:stretch>
        </p:blipFill>
        <p:spPr>
          <a:xfrm>
            <a:off x="3985" y="1643050"/>
            <a:ext cx="9145128" cy="521495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Не в деньгах счастье?..</a:t>
            </a:r>
            <a:endParaRPr lang="ru-RU" sz="5200" dirty="0"/>
          </a:p>
        </p:txBody>
      </p:sp>
      <p:pic>
        <p:nvPicPr>
          <p:cNvPr id="5" name="Содержимое 3" descr="буратино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1625" t="15069" r="2750" b="6358"/>
          <a:stretch>
            <a:fillRect/>
          </a:stretch>
        </p:blipFill>
        <p:spPr>
          <a:xfrm>
            <a:off x="-1128" y="1643049"/>
            <a:ext cx="9145128" cy="5214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pic>
        <p:nvPicPr>
          <p:cNvPr id="5" name="Содержимое 3" descr="Буратино 2.jpg"/>
          <p:cNvPicPr>
            <a:picLocks noChangeAspect="1"/>
          </p:cNvPicPr>
          <p:nvPr/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28660" y="0"/>
            <a:ext cx="10303784" cy="6944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642918"/>
            <a:ext cx="878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928670"/>
            <a:ext cx="957266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7700" b="1" i="1" dirty="0" smtClean="0">
                <a:latin typeface="Times New Roman" pitchFamily="18" charset="0"/>
                <a:cs typeface="Times New Roman" pitchFamily="18" charset="0"/>
              </a:rPr>
              <a:t>    Деньгами надо   управлять, а не служить им.</a:t>
            </a:r>
          </a:p>
          <a:p>
            <a:pPr algn="r">
              <a:buNone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Лу́ций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Анне́й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Се́не́ка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Мла́дший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(4 г. до н. э. - 65) -</a:t>
            </a:r>
          </a:p>
          <a:p>
            <a:pPr algn="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римский философ, поэт </a:t>
            </a:r>
          </a:p>
          <a:p>
            <a:pPr algn="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государственный деятель.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32"/>
            <a:ext cx="9358346" cy="550072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. У вас на депозите под 2% годовых лежат $100. </a:t>
            </a:r>
            <a:br>
              <a:rPr lang="ru-RU" sz="4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Сколько денег будет на счете через пять лет? </a:t>
            </a:r>
            <a:br>
              <a:rPr lang="ru-RU" sz="4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) больше $102; </a:t>
            </a:r>
            <a:br>
              <a:rPr lang="ru-RU" sz="4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) $102; </a:t>
            </a:r>
            <a:br>
              <a:rPr lang="ru-RU" sz="4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) меньше $102.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236</Words>
  <Application>Microsoft Office PowerPoint</Application>
  <PresentationFormat>Экран (4:3)</PresentationFormat>
  <Paragraphs>54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Под Новый год  принято принимать решения об изменениях</vt:lpstr>
      <vt:lpstr>Слайд 3</vt:lpstr>
      <vt:lpstr>Слайд 4</vt:lpstr>
      <vt:lpstr>Слайд 5</vt:lpstr>
      <vt:lpstr>В образовании  педагоги живут  в два раза дольше</vt:lpstr>
      <vt:lpstr>Не в деньгах счастье?..</vt:lpstr>
      <vt:lpstr>Слайд 8</vt:lpstr>
      <vt:lpstr>1. У вас на депозите под 2% годовых лежат $100.  Сколько денег будет на счете через пять лет?   a) больше $102;  b) $102;  c) меньше $102.   </vt:lpstr>
      <vt:lpstr>2. Ваши деньги лежат на депозите со ставкой 1% годовых, а ежегодная инфляция составляет 2%. Через год, cняв деньги со счёта, Вы сможете купить:  a) больше,  b) столько же,  c) меньше, чем могли бы купить на эти деньги сегодня.  </vt:lpstr>
      <vt:lpstr>3. Покупка акций одной компании обычно обеспечивает более надёжный (менее рискованный) доход в сравнении с покупкой паёв ПИФа.  Это утверждение:  a) истинно, b) ложно. </vt:lpstr>
      <vt:lpstr>Правильные ответы 1a, 2c, 3b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170</cp:revision>
  <dcterms:created xsi:type="dcterms:W3CDTF">2020-10-31T14:22:37Z</dcterms:created>
  <dcterms:modified xsi:type="dcterms:W3CDTF">2022-12-16T02:19:30Z</dcterms:modified>
</cp:coreProperties>
</file>